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9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67" r:id="rId15"/>
    <p:sldId id="268" r:id="rId16"/>
    <p:sldId id="340" r:id="rId17"/>
    <p:sldId id="269" r:id="rId18"/>
    <p:sldId id="270" r:id="rId19"/>
    <p:sldId id="338" r:id="rId20"/>
    <p:sldId id="339" r:id="rId21"/>
    <p:sldId id="271" r:id="rId22"/>
    <p:sldId id="337" r:id="rId23"/>
    <p:sldId id="276" r:id="rId24"/>
    <p:sldId id="272" r:id="rId25"/>
    <p:sldId id="277" r:id="rId26"/>
    <p:sldId id="295" r:id="rId27"/>
    <p:sldId id="278" r:id="rId28"/>
    <p:sldId id="279" r:id="rId29"/>
    <p:sldId id="284" r:id="rId30"/>
    <p:sldId id="319" r:id="rId31"/>
    <p:sldId id="320" r:id="rId32"/>
    <p:sldId id="321" r:id="rId33"/>
    <p:sldId id="322" r:id="rId34"/>
    <p:sldId id="323" r:id="rId35"/>
    <p:sldId id="285" r:id="rId36"/>
    <p:sldId id="302" r:id="rId37"/>
    <p:sldId id="297" r:id="rId38"/>
    <p:sldId id="298" r:id="rId39"/>
    <p:sldId id="299" r:id="rId40"/>
    <p:sldId id="300" r:id="rId41"/>
    <p:sldId id="301" r:id="rId42"/>
    <p:sldId id="286" r:id="rId43"/>
    <p:sldId id="303" r:id="rId44"/>
    <p:sldId id="304" r:id="rId45"/>
    <p:sldId id="305" r:id="rId46"/>
    <p:sldId id="306" r:id="rId47"/>
    <p:sldId id="307" r:id="rId48"/>
    <p:sldId id="287" r:id="rId49"/>
    <p:sldId id="308" r:id="rId50"/>
    <p:sldId id="309" r:id="rId51"/>
    <p:sldId id="310" r:id="rId52"/>
    <p:sldId id="311" r:id="rId53"/>
    <p:sldId id="314" r:id="rId54"/>
    <p:sldId id="342" r:id="rId55"/>
    <p:sldId id="341" r:id="rId56"/>
    <p:sldId id="312" r:id="rId57"/>
    <p:sldId id="315" r:id="rId58"/>
    <p:sldId id="283" r:id="rId59"/>
    <p:sldId id="282" r:id="rId60"/>
    <p:sldId id="281" r:id="rId61"/>
    <p:sldId id="290" r:id="rId62"/>
    <p:sldId id="288" r:id="rId63"/>
    <p:sldId id="289" r:id="rId64"/>
    <p:sldId id="291" r:id="rId65"/>
    <p:sldId id="292" r:id="rId66"/>
    <p:sldId id="293" r:id="rId67"/>
    <p:sldId id="316" r:id="rId68"/>
    <p:sldId id="317" r:id="rId69"/>
    <p:sldId id="318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4" r:id="rId79"/>
    <p:sldId id="332" r:id="rId80"/>
    <p:sldId id="335" r:id="rId81"/>
    <p:sldId id="343" r:id="rId82"/>
    <p:sldId id="344" r:id="rId83"/>
    <p:sldId id="294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2"/>
    <p:restoredTop sz="94595"/>
  </p:normalViewPr>
  <p:slideViewPr>
    <p:cSldViewPr snapToGrid="0" snapToObjects="1">
      <p:cViewPr>
        <p:scale>
          <a:sx n="79" d="100"/>
          <a:sy n="79" d="100"/>
        </p:scale>
        <p:origin x="55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2D239-7B95-F64A-A5BD-5E61A12DAD33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2C60E-DF2D-0B4D-A1EE-117EA3D77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ary-to-text_encoding" TargetMode="External"/><Relationship Id="rId4" Type="http://schemas.openxmlformats.org/officeDocument/2006/relationships/hyperlink" Target="https://en.wikipedia.org/wiki/Binary_data" TargetMode="External"/><Relationship Id="rId5" Type="http://schemas.openxmlformats.org/officeDocument/2006/relationships/hyperlink" Target="https://en.wikipedia.org/wiki/ASCII" TargetMode="External"/><Relationship Id="rId6" Type="http://schemas.openxmlformats.org/officeDocument/2006/relationships/hyperlink" Target="https://en.wikipedia.org/wiki/Radix" TargetMode="External"/><Relationship Id="rId7" Type="http://schemas.openxmlformats.org/officeDocument/2006/relationships/hyperlink" Target="https://en.wikipedia.org/wiki/MIME#Content-Transfer-Encoding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Base64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group of similar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inary-to-text encoding"/>
              </a:rPr>
              <a:t>binary-to-text encoding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schemes that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inary data"/>
              </a:rPr>
              <a:t>binary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inary data"/>
              </a:rPr>
              <a:t> 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SCII"/>
              </a:rPr>
              <a:t>ASCII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string format by translating it into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Radix"/>
              </a:rPr>
              <a:t>radix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-64 representation. The term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Base64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originates from a specific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IME"/>
              </a:rPr>
              <a:t>MIME content transfer encoding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2C60E-DF2D-0B4D-A1EE-117EA3D771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4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window.crypto.getRandomValues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window.crypto.subtle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2C60E-DF2D-0B4D-A1EE-117EA3D771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4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steinbring" TargetMode="External"/><Relationship Id="rId4" Type="http://schemas.openxmlformats.org/officeDocument/2006/relationships/hyperlink" Target="mailto:joe@steinbring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einbring.net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einbring.net/experiments/demo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WebCryptoAPI/" TargetMode="External"/><Relationship Id="rId3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einbring.net/experiments/dem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Keep Calm And Trust No 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Protecting Data with End-to-end Encryption</a:t>
            </a:r>
          </a:p>
        </p:txBody>
      </p:sp>
    </p:spTree>
    <p:extLst>
      <p:ext uri="{BB962C8B-B14F-4D97-AF65-F5344CB8AC3E}">
        <p14:creationId xmlns:p14="http://schemas.microsoft.com/office/powerpoint/2010/main" val="19999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Space Ship from Independence Day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847" y="2028271"/>
            <a:ext cx="9799129" cy="42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206" y="2391905"/>
            <a:ext cx="9905998" cy="1905000"/>
          </a:xfrm>
        </p:spPr>
        <p:txBody>
          <a:bodyPr/>
          <a:lstStyle/>
          <a:p>
            <a:r>
              <a:rPr lang="en-US" smtClean="0"/>
              <a:t>So, What can be done?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Security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105" y="2071891"/>
            <a:ext cx="8050614" cy="4199758"/>
          </a:xfrm>
        </p:spPr>
      </p:pic>
    </p:spTree>
    <p:extLst>
      <p:ext uri="{BB962C8B-B14F-4D97-AF65-F5344CB8AC3E}">
        <p14:creationId xmlns:p14="http://schemas.microsoft.com/office/powerpoint/2010/main" val="5762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Intrusion Detection Systems</a:t>
            </a:r>
          </a:p>
          <a:p>
            <a:r>
              <a:rPr lang="en-US" dirty="0" smtClean="0"/>
              <a:t>Intrusion Prevention Systems</a:t>
            </a:r>
          </a:p>
          <a:p>
            <a:r>
              <a:rPr lang="en-US" dirty="0" smtClean="0"/>
              <a:t>Firewalls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Attack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you running unneeded servers?</a:t>
            </a:r>
          </a:p>
          <a:p>
            <a:r>
              <a:rPr lang="en-US" dirty="0" smtClean="0"/>
              <a:t>Who has access to your servers?</a:t>
            </a:r>
          </a:p>
          <a:p>
            <a:r>
              <a:rPr lang="en-US" dirty="0" smtClean="0"/>
              <a:t>Is anybody updating your servers?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2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577885"/>
            <a:ext cx="9905998" cy="1905000"/>
          </a:xfrm>
        </p:spPr>
        <p:txBody>
          <a:bodyPr/>
          <a:lstStyle/>
          <a:p>
            <a:r>
              <a:rPr lang="en-US" dirty="0" smtClean="0"/>
              <a:t>You must offer your users encryption!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79" y="1547007"/>
            <a:ext cx="7234682" cy="49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5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Encrypt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30" y="2118125"/>
            <a:ext cx="8347763" cy="4236179"/>
          </a:xfrm>
        </p:spPr>
      </p:pic>
    </p:spTree>
    <p:extLst>
      <p:ext uri="{BB962C8B-B14F-4D97-AF65-F5344CB8AC3E}">
        <p14:creationId xmlns:p14="http://schemas.microsoft.com/office/powerpoint/2010/main" val="16789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78" y="1358254"/>
            <a:ext cx="7581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753" y="1734128"/>
            <a:ext cx="7033089" cy="4677004"/>
          </a:xfrm>
        </p:spPr>
      </p:pic>
    </p:spTree>
    <p:extLst>
      <p:ext uri="{BB962C8B-B14F-4D97-AF65-F5344CB8AC3E}">
        <p14:creationId xmlns:p14="http://schemas.microsoft.com/office/powerpoint/2010/main" val="164899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joe steinbring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8984222" cy="3124201"/>
          </a:xfrm>
        </p:spPr>
        <p:txBody>
          <a:bodyPr/>
          <a:lstStyle/>
          <a:p>
            <a:r>
              <a:rPr lang="en-US" dirty="0" smtClean="0"/>
              <a:t>9 year industry veteran</a:t>
            </a:r>
          </a:p>
          <a:p>
            <a:r>
              <a:rPr lang="en-US" dirty="0" smtClean="0"/>
              <a:t>Worked on systems for UW-Milwaukee, Kohler Company, Artisan Partners, and Quality Matters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71" y="609600"/>
            <a:ext cx="3929270" cy="26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17" y="1804940"/>
            <a:ext cx="6855347" cy="4513203"/>
          </a:xfrm>
        </p:spPr>
      </p:pic>
    </p:spTree>
    <p:extLst>
      <p:ext uri="{BB962C8B-B14F-4D97-AF65-F5344CB8AC3E}">
        <p14:creationId xmlns:p14="http://schemas.microsoft.com/office/powerpoint/2010/main" val="1460955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908" y="2484895"/>
            <a:ext cx="9905998" cy="1905000"/>
          </a:xfrm>
        </p:spPr>
        <p:txBody>
          <a:bodyPr/>
          <a:lstStyle/>
          <a:p>
            <a:r>
              <a:rPr lang="en-US" dirty="0" smtClean="0"/>
              <a:t>… but there is something more that can be done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2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21" y="1493252"/>
            <a:ext cx="5817268" cy="39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Encryption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955" y="2514600"/>
            <a:ext cx="8110914" cy="36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“Trust No One”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holds the keys</a:t>
            </a:r>
          </a:p>
          <a:p>
            <a:r>
              <a:rPr lang="en-US" dirty="0" smtClean="0"/>
              <a:t>The user applies the encryption</a:t>
            </a:r>
          </a:p>
          <a:p>
            <a:r>
              <a:rPr lang="en-US" dirty="0" smtClean="0"/>
              <a:t>The server offers no password recovery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2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46" y="2514600"/>
            <a:ext cx="8215732" cy="3649940"/>
          </a:xfrm>
        </p:spPr>
      </p:pic>
    </p:spTree>
    <p:extLst>
      <p:ext uri="{BB962C8B-B14F-4D97-AF65-F5344CB8AC3E}">
        <p14:creationId xmlns:p14="http://schemas.microsoft.com/office/powerpoint/2010/main" val="14886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cryptography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58" y="2514600"/>
            <a:ext cx="7607107" cy="3532322"/>
          </a:xfrm>
        </p:spPr>
      </p:pic>
    </p:spTree>
    <p:extLst>
      <p:ext uri="{BB962C8B-B14F-4D97-AF65-F5344CB8AC3E}">
        <p14:creationId xmlns:p14="http://schemas.microsoft.com/office/powerpoint/2010/main" val="71189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74" y="2514600"/>
            <a:ext cx="8102075" cy="3511736"/>
          </a:xfrm>
        </p:spPr>
      </p:pic>
    </p:spTree>
    <p:extLst>
      <p:ext uri="{BB962C8B-B14F-4D97-AF65-F5344CB8AC3E}">
        <p14:creationId xmlns:p14="http://schemas.microsoft.com/office/powerpoint/2010/main" val="2635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427" y="2514600"/>
            <a:ext cx="7539969" cy="3713552"/>
          </a:xfrm>
        </p:spPr>
      </p:pic>
    </p:spTree>
    <p:extLst>
      <p:ext uri="{BB962C8B-B14F-4D97-AF65-F5344CB8AC3E}">
        <p14:creationId xmlns:p14="http://schemas.microsoft.com/office/powerpoint/2010/main" val="19352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0078" y="2469398"/>
            <a:ext cx="9905998" cy="1905000"/>
          </a:xfrm>
        </p:spPr>
        <p:txBody>
          <a:bodyPr/>
          <a:lstStyle/>
          <a:p>
            <a:r>
              <a:rPr lang="en-US" dirty="0" err="1" smtClean="0"/>
              <a:t>OpenPGP.js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http://steinbring.net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http://twitter.com/steinbring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joe@steinbring.net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OpenPGP.js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JavaScript implementation of the </a:t>
            </a:r>
            <a:r>
              <a:rPr lang="en-US" dirty="0" err="1" smtClean="0">
                <a:effectLst/>
              </a:rPr>
              <a:t>OpenPGP</a:t>
            </a:r>
            <a:r>
              <a:rPr lang="en-US" dirty="0" smtClean="0">
                <a:effectLst/>
              </a:rPr>
              <a:t> protocol</a:t>
            </a:r>
          </a:p>
          <a:p>
            <a:r>
              <a:rPr lang="en-US" dirty="0" err="1" smtClean="0"/>
              <a:t>OpenPGP</a:t>
            </a:r>
            <a:r>
              <a:rPr lang="en-US" dirty="0" smtClean="0"/>
              <a:t> is based upon Philip Zimmerman’s “Pretty Good Privacy”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10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OpenPGP.js</a:t>
            </a:r>
            <a:r>
              <a:rPr lang="en-US" dirty="0" smtClean="0"/>
              <a:t> Core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Signatures</a:t>
            </a:r>
          </a:p>
          <a:p>
            <a:r>
              <a:rPr lang="en-US" dirty="0" smtClean="0"/>
              <a:t>Encryption</a:t>
            </a:r>
          </a:p>
          <a:p>
            <a:r>
              <a:rPr lang="en-US" dirty="0" smtClean="0"/>
              <a:t>Decryption</a:t>
            </a:r>
          </a:p>
          <a:p>
            <a:r>
              <a:rPr lang="en-US" dirty="0" smtClean="0"/>
              <a:t>Radix-64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24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OpenPGP.js</a:t>
            </a:r>
            <a:r>
              <a:rPr lang="en-US" dirty="0" smtClean="0"/>
              <a:t> Core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openpgp.</a:t>
            </a:r>
            <a:r>
              <a:rPr lang="en-US" b="1" dirty="0" err="1" smtClean="0">
                <a:solidFill>
                  <a:srgbClr val="FF0000"/>
                </a:solidFill>
              </a:rPr>
              <a:t>generateKeyPair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openpgp.</a:t>
            </a:r>
            <a:r>
              <a:rPr lang="en-US" dirty="0" err="1" smtClean="0">
                <a:solidFill>
                  <a:schemeClr val="tx1"/>
                </a:solidFill>
              </a:rPr>
              <a:t>encryptMessage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openpgp.decryptMessage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43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OpenPGP.js</a:t>
            </a:r>
            <a:r>
              <a:rPr lang="en-US" dirty="0" smtClean="0"/>
              <a:t> Core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openpgp.</a:t>
            </a:r>
            <a:r>
              <a:rPr lang="en-US" dirty="0" err="1" smtClean="0">
                <a:solidFill>
                  <a:schemeClr val="tx1"/>
                </a:solidFill>
              </a:rPr>
              <a:t>generateKeyPair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openpgp.</a:t>
            </a:r>
            <a:r>
              <a:rPr lang="en-US" b="1" dirty="0" err="1" smtClean="0">
                <a:solidFill>
                  <a:srgbClr val="FF0000"/>
                </a:solidFill>
              </a:rPr>
              <a:t>encryptMessage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openpgp.decryptMessage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06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OpenPGP.js</a:t>
            </a:r>
            <a:r>
              <a:rPr lang="en-US" dirty="0" smtClean="0"/>
              <a:t> Core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openpgp.</a:t>
            </a:r>
            <a:r>
              <a:rPr lang="en-US" dirty="0" err="1" smtClean="0">
                <a:solidFill>
                  <a:schemeClr val="tx1"/>
                </a:solidFill>
              </a:rPr>
              <a:t>generateKeyPair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openpgp.</a:t>
            </a:r>
            <a:r>
              <a:rPr lang="en-US" dirty="0" err="1" smtClean="0">
                <a:solidFill>
                  <a:schemeClr val="tx1"/>
                </a:solidFill>
              </a:rPr>
              <a:t>encryptMessage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openpgp.decryptMessage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85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Key pair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5843" y="2514600"/>
            <a:ext cx="9732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my_key</a:t>
            </a:r>
            <a:r>
              <a:rPr lang="en-US" dirty="0"/>
              <a:t> = </a:t>
            </a:r>
            <a:r>
              <a:rPr lang="en-US" dirty="0" err="1" smtClean="0"/>
              <a:t>openpgp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b="1" dirty="0" err="1" smtClean="0">
                <a:solidFill>
                  <a:srgbClr val="FF0000"/>
                </a:solidFill>
              </a:rPr>
              <a:t>generateKeyPair</a:t>
            </a:r>
            <a:r>
              <a:rPr lang="en-US" dirty="0"/>
              <a:t>({</a:t>
            </a:r>
            <a:r>
              <a:rPr lang="en-US" dirty="0" err="1"/>
              <a:t>numBits</a:t>
            </a:r>
            <a:r>
              <a:rPr lang="en-US" dirty="0"/>
              <a:t>: 2048, </a:t>
            </a:r>
            <a:r>
              <a:rPr lang="en-US" dirty="0" err="1"/>
              <a:t>userId</a:t>
            </a:r>
            <a:r>
              <a:rPr lang="en-US" dirty="0"/>
              <a:t>: </a:t>
            </a:r>
            <a:r>
              <a:rPr lang="en-US" dirty="0" err="1"/>
              <a:t>my_user_id</a:t>
            </a:r>
            <a:r>
              <a:rPr lang="en-US" dirty="0"/>
              <a:t>, passphrase: </a:t>
            </a:r>
            <a:r>
              <a:rPr lang="en-US" dirty="0" err="1"/>
              <a:t>my_passphrase</a:t>
            </a:r>
            <a:r>
              <a:rPr lang="en-US" dirty="0"/>
              <a:t>})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/>
              <a:t>then(function(</a:t>
            </a:r>
            <a:r>
              <a:rPr lang="en-US" dirty="0" err="1"/>
              <a:t>keyPair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keyPair.publicKeyArmored</a:t>
            </a:r>
            <a:r>
              <a:rPr lang="en-US" dirty="0"/>
              <a:t>);        	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keyPair.privateKeyArmored</a:t>
            </a:r>
            <a:r>
              <a:rPr lang="en-US" dirty="0"/>
              <a:t>);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8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Key pair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5843" y="2514600"/>
            <a:ext cx="9732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my_key</a:t>
            </a:r>
            <a:r>
              <a:rPr lang="en-US" dirty="0"/>
              <a:t> = </a:t>
            </a:r>
            <a:r>
              <a:rPr lang="en-US" dirty="0" err="1" smtClean="0"/>
              <a:t>openpgp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 err="1" smtClean="0"/>
              <a:t>generateKeyPair</a:t>
            </a:r>
            <a:r>
              <a:rPr lang="en-US" dirty="0"/>
              <a:t>({</a:t>
            </a:r>
            <a:r>
              <a:rPr lang="en-US" b="1" dirty="0" err="1">
                <a:solidFill>
                  <a:srgbClr val="FF0000"/>
                </a:solidFill>
              </a:rPr>
              <a:t>numBits</a:t>
            </a:r>
            <a:r>
              <a:rPr lang="en-US" b="1" dirty="0">
                <a:solidFill>
                  <a:srgbClr val="FF0000"/>
                </a:solidFill>
              </a:rPr>
              <a:t>: 2048</a:t>
            </a:r>
            <a:r>
              <a:rPr lang="en-US" dirty="0"/>
              <a:t>, </a:t>
            </a:r>
            <a:r>
              <a:rPr lang="en-US" dirty="0" err="1"/>
              <a:t>userId</a:t>
            </a:r>
            <a:r>
              <a:rPr lang="en-US" dirty="0"/>
              <a:t>: </a:t>
            </a:r>
            <a:r>
              <a:rPr lang="en-US" dirty="0" err="1"/>
              <a:t>my_user_id</a:t>
            </a:r>
            <a:r>
              <a:rPr lang="en-US" dirty="0"/>
              <a:t>, passphrase: </a:t>
            </a:r>
            <a:r>
              <a:rPr lang="en-US" dirty="0" err="1"/>
              <a:t>my_passphrase</a:t>
            </a:r>
            <a:r>
              <a:rPr lang="en-US" dirty="0"/>
              <a:t>})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/>
              <a:t>then(function(</a:t>
            </a:r>
            <a:r>
              <a:rPr lang="en-US" dirty="0" err="1"/>
              <a:t>keyPair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keyPair.publicKeyArmored</a:t>
            </a:r>
            <a:r>
              <a:rPr lang="en-US" dirty="0"/>
              <a:t>);        	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keyPair.privateKeyArmored</a:t>
            </a:r>
            <a:r>
              <a:rPr lang="en-US" dirty="0"/>
              <a:t>);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5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Key pair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5843" y="2514600"/>
            <a:ext cx="9732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my_key</a:t>
            </a:r>
            <a:r>
              <a:rPr lang="en-US" dirty="0"/>
              <a:t> = </a:t>
            </a:r>
            <a:r>
              <a:rPr lang="en-US" dirty="0" err="1" smtClean="0"/>
              <a:t>openpgp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 err="1" smtClean="0"/>
              <a:t>generateKeyPair</a:t>
            </a:r>
            <a:r>
              <a:rPr lang="en-US" dirty="0"/>
              <a:t>({</a:t>
            </a:r>
            <a:r>
              <a:rPr lang="en-US" dirty="0" err="1"/>
              <a:t>numBits</a:t>
            </a:r>
            <a:r>
              <a:rPr lang="en-US" dirty="0"/>
              <a:t>: 2048, </a:t>
            </a:r>
            <a:r>
              <a:rPr lang="en-US" b="1" dirty="0" err="1">
                <a:solidFill>
                  <a:srgbClr val="FF0000"/>
                </a:solidFill>
              </a:rPr>
              <a:t>userId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err="1">
                <a:solidFill>
                  <a:srgbClr val="FF0000"/>
                </a:solidFill>
              </a:rPr>
              <a:t>my_user_id</a:t>
            </a:r>
            <a:r>
              <a:rPr lang="en-US" dirty="0"/>
              <a:t>, passphrase: </a:t>
            </a:r>
            <a:r>
              <a:rPr lang="en-US" dirty="0" err="1"/>
              <a:t>my_passphrase</a:t>
            </a:r>
            <a:r>
              <a:rPr lang="en-US" dirty="0"/>
              <a:t>})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/>
              <a:t>then(function(</a:t>
            </a:r>
            <a:r>
              <a:rPr lang="en-US" dirty="0" err="1"/>
              <a:t>keyPair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keyPair.publicKeyArmored</a:t>
            </a:r>
            <a:r>
              <a:rPr lang="en-US" dirty="0"/>
              <a:t>);        	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keyPair.privateKeyArmored</a:t>
            </a:r>
            <a:r>
              <a:rPr lang="en-US" dirty="0"/>
              <a:t>);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Key pair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5843" y="2514600"/>
            <a:ext cx="9732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my_key</a:t>
            </a:r>
            <a:r>
              <a:rPr lang="en-US" dirty="0"/>
              <a:t> = </a:t>
            </a:r>
            <a:r>
              <a:rPr lang="en-US" dirty="0" err="1" smtClean="0"/>
              <a:t>openpgp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 err="1" smtClean="0"/>
              <a:t>generateKeyPair</a:t>
            </a:r>
            <a:r>
              <a:rPr lang="en-US" dirty="0"/>
              <a:t>({</a:t>
            </a:r>
            <a:r>
              <a:rPr lang="en-US" dirty="0" err="1"/>
              <a:t>numBits</a:t>
            </a:r>
            <a:r>
              <a:rPr lang="en-US" dirty="0"/>
              <a:t>: 2048, </a:t>
            </a:r>
            <a:r>
              <a:rPr lang="en-US" dirty="0" err="1"/>
              <a:t>userId</a:t>
            </a:r>
            <a:r>
              <a:rPr lang="en-US" dirty="0"/>
              <a:t>: </a:t>
            </a:r>
            <a:r>
              <a:rPr lang="en-US" dirty="0" err="1"/>
              <a:t>my_user_id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passphrase: </a:t>
            </a:r>
            <a:r>
              <a:rPr lang="en-US" b="1" dirty="0" err="1">
                <a:solidFill>
                  <a:srgbClr val="FF0000"/>
                </a:solidFill>
              </a:rPr>
              <a:t>my_passphrase</a:t>
            </a:r>
            <a:r>
              <a:rPr lang="en-US" dirty="0"/>
              <a:t>})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/>
              <a:t>then(function(</a:t>
            </a:r>
            <a:r>
              <a:rPr lang="en-US" dirty="0" err="1"/>
              <a:t>keyPair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keyPair.publicKeyArmored</a:t>
            </a:r>
            <a:r>
              <a:rPr lang="en-US" dirty="0"/>
              <a:t>);        	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keyPair.privateKeyArmored</a:t>
            </a:r>
            <a:r>
              <a:rPr lang="en-US" dirty="0"/>
              <a:t>);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4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Key pair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5843" y="2514600"/>
            <a:ext cx="9732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my_key</a:t>
            </a:r>
            <a:r>
              <a:rPr lang="en-US" dirty="0"/>
              <a:t> = </a:t>
            </a:r>
            <a:r>
              <a:rPr lang="en-US" dirty="0" err="1" smtClean="0"/>
              <a:t>openpgp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 err="1" smtClean="0"/>
              <a:t>generateKeyPair</a:t>
            </a:r>
            <a:r>
              <a:rPr lang="en-US" dirty="0"/>
              <a:t>({</a:t>
            </a:r>
            <a:r>
              <a:rPr lang="en-US" dirty="0" err="1"/>
              <a:t>numBits</a:t>
            </a:r>
            <a:r>
              <a:rPr lang="en-US" dirty="0"/>
              <a:t>: 2048, </a:t>
            </a:r>
            <a:r>
              <a:rPr lang="en-US" dirty="0" err="1"/>
              <a:t>userId</a:t>
            </a:r>
            <a:r>
              <a:rPr lang="en-US" dirty="0"/>
              <a:t>: </a:t>
            </a:r>
            <a:r>
              <a:rPr lang="en-US" dirty="0" err="1"/>
              <a:t>my_user_id</a:t>
            </a:r>
            <a:r>
              <a:rPr lang="en-US" dirty="0"/>
              <a:t>, passphrase: </a:t>
            </a:r>
            <a:r>
              <a:rPr lang="en-US" dirty="0" err="1"/>
              <a:t>my_passphrase</a:t>
            </a:r>
            <a:r>
              <a:rPr lang="en-US" dirty="0"/>
              <a:t>})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/>
              <a:t>then(function(</a:t>
            </a:r>
            <a:r>
              <a:rPr lang="en-US" b="1" dirty="0" err="1">
                <a:solidFill>
                  <a:srgbClr val="FF0000"/>
                </a:solidFill>
              </a:rPr>
              <a:t>keyPair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keyPair.publicKeyArmored</a:t>
            </a:r>
            <a:r>
              <a:rPr lang="en-US" dirty="0"/>
              <a:t>);        	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keyPair.privateKeyArmored</a:t>
            </a:r>
            <a:r>
              <a:rPr lang="en-US" dirty="0"/>
              <a:t>);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1165" y="2263587"/>
            <a:ext cx="4829081" cy="2550459"/>
          </a:xfrm>
        </p:spPr>
        <p:txBody>
          <a:bodyPr/>
          <a:lstStyle/>
          <a:p>
            <a:r>
              <a:rPr lang="en-US" dirty="0" smtClean="0"/>
              <a:t>Security Is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Key pair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5843" y="2514600"/>
            <a:ext cx="9732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my_key</a:t>
            </a:r>
            <a:r>
              <a:rPr lang="en-US" dirty="0"/>
              <a:t> = </a:t>
            </a:r>
            <a:r>
              <a:rPr lang="en-US" dirty="0" err="1" smtClean="0"/>
              <a:t>openpgp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 err="1" smtClean="0"/>
              <a:t>generateKeyPair</a:t>
            </a:r>
            <a:r>
              <a:rPr lang="en-US" dirty="0"/>
              <a:t>({</a:t>
            </a:r>
            <a:r>
              <a:rPr lang="en-US" dirty="0" err="1"/>
              <a:t>numBits</a:t>
            </a:r>
            <a:r>
              <a:rPr lang="en-US" dirty="0"/>
              <a:t>: 2048, </a:t>
            </a:r>
            <a:r>
              <a:rPr lang="en-US" dirty="0" err="1"/>
              <a:t>userId</a:t>
            </a:r>
            <a:r>
              <a:rPr lang="en-US" dirty="0"/>
              <a:t>: </a:t>
            </a:r>
            <a:r>
              <a:rPr lang="en-US" dirty="0" err="1"/>
              <a:t>my_user_id</a:t>
            </a:r>
            <a:r>
              <a:rPr lang="en-US" dirty="0"/>
              <a:t>, passphrase: </a:t>
            </a:r>
            <a:r>
              <a:rPr lang="en-US" dirty="0" err="1"/>
              <a:t>my_passphrase</a:t>
            </a:r>
            <a:r>
              <a:rPr lang="en-US" dirty="0"/>
              <a:t>})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/>
              <a:t>then(function(</a:t>
            </a:r>
            <a:r>
              <a:rPr lang="en-US" dirty="0" err="1"/>
              <a:t>keyPair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b="1" dirty="0" err="1" smtClean="0">
                <a:solidFill>
                  <a:srgbClr val="FF0000"/>
                </a:solidFill>
              </a:rPr>
              <a:t>keyPair.publicKeyArmored</a:t>
            </a:r>
            <a:r>
              <a:rPr lang="en-US" dirty="0"/>
              <a:t>);        	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keyPair.privateKeyArmored</a:t>
            </a:r>
            <a:r>
              <a:rPr lang="en-US" dirty="0"/>
              <a:t>);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Key pair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5843" y="2514600"/>
            <a:ext cx="9732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my_key</a:t>
            </a:r>
            <a:r>
              <a:rPr lang="en-US" dirty="0"/>
              <a:t> = </a:t>
            </a:r>
            <a:r>
              <a:rPr lang="en-US" dirty="0" err="1" smtClean="0"/>
              <a:t>openpgp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 err="1" smtClean="0"/>
              <a:t>generateKeyPair</a:t>
            </a:r>
            <a:r>
              <a:rPr lang="en-US" dirty="0"/>
              <a:t>({</a:t>
            </a:r>
            <a:r>
              <a:rPr lang="en-US" dirty="0" err="1"/>
              <a:t>numBits</a:t>
            </a:r>
            <a:r>
              <a:rPr lang="en-US" dirty="0"/>
              <a:t>: 2048, </a:t>
            </a:r>
            <a:r>
              <a:rPr lang="en-US" dirty="0" err="1"/>
              <a:t>userId</a:t>
            </a:r>
            <a:r>
              <a:rPr lang="en-US" dirty="0"/>
              <a:t>: </a:t>
            </a:r>
            <a:r>
              <a:rPr lang="en-US" dirty="0" err="1"/>
              <a:t>my_user_id</a:t>
            </a:r>
            <a:r>
              <a:rPr lang="en-US" dirty="0"/>
              <a:t>, passphrase: </a:t>
            </a:r>
            <a:r>
              <a:rPr lang="en-US" dirty="0" err="1"/>
              <a:t>my_passphrase</a:t>
            </a:r>
            <a:r>
              <a:rPr lang="en-US" dirty="0"/>
              <a:t>})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/>
              <a:t>then(function(</a:t>
            </a:r>
            <a:r>
              <a:rPr lang="en-US" dirty="0" err="1"/>
              <a:t>keyPair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keyPair.publicKeyArmored</a:t>
            </a:r>
            <a:r>
              <a:rPr lang="en-US" dirty="0"/>
              <a:t>);        	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b="1" dirty="0" err="1" smtClean="0">
                <a:solidFill>
                  <a:srgbClr val="FF0000"/>
                </a:solidFill>
              </a:rPr>
              <a:t>keyPair.privateKeyArmored</a:t>
            </a:r>
            <a:r>
              <a:rPr lang="en-US" dirty="0"/>
              <a:t>); 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7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1413" y="2200758"/>
            <a:ext cx="9905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PUBLIC KEY BLOCK ... END PGP PUBLIC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publicKey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(key); </a:t>
            </a:r>
            <a:r>
              <a:rPr lang="en-US" dirty="0" err="1"/>
              <a:t>openpgp.</a:t>
            </a:r>
            <a:r>
              <a:rPr lang="en-US" b="1" dirty="0" err="1">
                <a:solidFill>
                  <a:srgbClr val="FF0000"/>
                </a:solidFill>
              </a:rPr>
              <a:t>encryptMessage</a:t>
            </a:r>
            <a:r>
              <a:rPr lang="en-US" dirty="0"/>
              <a:t>(</a:t>
            </a:r>
            <a:r>
              <a:rPr lang="en-US" dirty="0" err="1"/>
              <a:t>publicKey.keys</a:t>
            </a:r>
            <a:r>
              <a:rPr lang="en-US" dirty="0"/>
              <a:t>, 'Hello, World!').then(function(</a:t>
            </a:r>
            <a:r>
              <a:rPr lang="en-US" dirty="0" err="1"/>
              <a:t>pgpMessage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1413" y="2200758"/>
            <a:ext cx="9905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key </a:t>
            </a:r>
            <a:r>
              <a:rPr lang="en-US" dirty="0"/>
              <a:t>= '-----BEGIN PGP PUBLIC KEY BLOCK ... END PGP PUBLIC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publicKey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(key); </a:t>
            </a:r>
            <a:r>
              <a:rPr lang="en-US" dirty="0" err="1"/>
              <a:t>openpgp.encryptMessage</a:t>
            </a:r>
            <a:r>
              <a:rPr lang="en-US" dirty="0"/>
              <a:t>(</a:t>
            </a:r>
            <a:r>
              <a:rPr lang="en-US" dirty="0" err="1"/>
              <a:t>publicKey.keys</a:t>
            </a:r>
            <a:r>
              <a:rPr lang="en-US" dirty="0"/>
              <a:t>, 'Hello, World!').then(function(</a:t>
            </a:r>
            <a:r>
              <a:rPr lang="en-US" dirty="0" err="1"/>
              <a:t>pgpMessage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1413" y="2200758"/>
            <a:ext cx="9905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PUBLIC KEY BLOCK ... END PGP PUBLIC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publicKey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(key); </a:t>
            </a:r>
            <a:r>
              <a:rPr lang="en-US" dirty="0" err="1"/>
              <a:t>openpgp.encryptMessage</a:t>
            </a:r>
            <a:r>
              <a:rPr lang="en-US" dirty="0"/>
              <a:t>(</a:t>
            </a:r>
            <a:r>
              <a:rPr lang="en-US" dirty="0" err="1"/>
              <a:t>publicKey.keys</a:t>
            </a:r>
            <a:r>
              <a:rPr lang="en-US" dirty="0"/>
              <a:t>, 'Hello, World!').then(function(</a:t>
            </a:r>
            <a:r>
              <a:rPr lang="en-US" dirty="0" err="1"/>
              <a:t>pgpMessage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9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1413" y="2200758"/>
            <a:ext cx="9905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PUBLIC KEY BLOCK ... END PGP PUBLIC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publicKey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(key); </a:t>
            </a:r>
            <a:r>
              <a:rPr lang="en-US" dirty="0" err="1"/>
              <a:t>openpgp.encryptMessage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publicKey.keys</a:t>
            </a:r>
            <a:r>
              <a:rPr lang="en-US" dirty="0"/>
              <a:t>, 'Hello, World!').then(function(</a:t>
            </a:r>
            <a:r>
              <a:rPr lang="en-US" dirty="0" err="1"/>
              <a:t>pgpMessage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1413" y="2200758"/>
            <a:ext cx="9905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PUBLIC KEY BLOCK ... END PGP PUBLIC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publicKey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(key); </a:t>
            </a:r>
            <a:r>
              <a:rPr lang="en-US" dirty="0" err="1"/>
              <a:t>openpgp.encryptMessage</a:t>
            </a:r>
            <a:r>
              <a:rPr lang="en-US" dirty="0"/>
              <a:t>(</a:t>
            </a:r>
            <a:r>
              <a:rPr lang="en-US" dirty="0" err="1"/>
              <a:t>publicKey.keys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'Hello, World!'</a:t>
            </a:r>
            <a:r>
              <a:rPr lang="en-US" dirty="0"/>
              <a:t>).then(function(</a:t>
            </a:r>
            <a:r>
              <a:rPr lang="en-US" dirty="0" err="1"/>
              <a:t>pgpMessage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1413" y="2200758"/>
            <a:ext cx="9905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PUBLIC KEY BLOCK ... END PGP PUBLIC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publicKey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(key); </a:t>
            </a:r>
            <a:r>
              <a:rPr lang="en-US" dirty="0" err="1"/>
              <a:t>openpgp.encryptMessage</a:t>
            </a:r>
            <a:r>
              <a:rPr lang="en-US" dirty="0"/>
              <a:t>(</a:t>
            </a:r>
            <a:r>
              <a:rPr lang="en-US" dirty="0" err="1"/>
              <a:t>publicKey.keys</a:t>
            </a:r>
            <a:r>
              <a:rPr lang="en-US" dirty="0"/>
              <a:t>, 'Hello, World!').then(function(</a:t>
            </a:r>
            <a:r>
              <a:rPr lang="en-US" b="1" dirty="0" err="1">
                <a:solidFill>
                  <a:srgbClr val="FF0000"/>
                </a:solidFill>
              </a:rPr>
              <a:t>pgpMessage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 smtClean="0"/>
              <a:t>	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</a:t>
            </a:r>
            <a:r>
              <a:rPr lang="en-US" b="1" dirty="0" err="1">
                <a:solidFill>
                  <a:srgbClr val="FF0000"/>
                </a:solidFill>
              </a:rPr>
              <a:t>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key</a:t>
            </a:r>
            <a:r>
              <a:rPr lang="en-US" dirty="0"/>
              <a:t>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of Personnel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123141"/>
            <a:ext cx="10058400" cy="41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privateKey.decrypt</a:t>
            </a:r>
            <a:r>
              <a:rPr lang="en-US" b="1" dirty="0">
                <a:solidFill>
                  <a:srgbClr val="FF0000"/>
                </a:solidFill>
              </a:rPr>
              <a:t>('passphrase'); 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1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b="1" dirty="0" err="1">
                <a:solidFill>
                  <a:srgbClr val="FF0000"/>
                </a:solidFill>
              </a:rPr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9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b="1" dirty="0" err="1">
                <a:solidFill>
                  <a:srgbClr val="FF0000"/>
                </a:solidFill>
              </a:rPr>
              <a:t>pgpMessage</a:t>
            </a:r>
            <a:r>
              <a:rPr lang="en-US" dirty="0"/>
              <a:t>).then(function(plaintext)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Decrypt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2854" y="2514600"/>
            <a:ext cx="932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key = '-----BEGIN PGP PRIVATE KEY BLOCK ... END PGP PRIVATE KEY BLOCK-----';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privateKey</a:t>
            </a:r>
            <a:r>
              <a:rPr lang="en-US" dirty="0"/>
              <a:t> = </a:t>
            </a:r>
            <a:r>
              <a:rPr lang="en-US" dirty="0" err="1"/>
              <a:t>openpgp.key.readArmored</a:t>
            </a:r>
            <a:r>
              <a:rPr lang="en-US" dirty="0"/>
              <a:t>(key).keys[0]; </a:t>
            </a:r>
            <a:endParaRPr lang="en-US" dirty="0" smtClean="0"/>
          </a:p>
          <a:p>
            <a:r>
              <a:rPr lang="en-US" dirty="0" err="1" smtClean="0"/>
              <a:t>privateKey.decrypt</a:t>
            </a:r>
            <a:r>
              <a:rPr lang="en-US" dirty="0"/>
              <a:t>('passphrase');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pgpMessage</a:t>
            </a:r>
            <a:r>
              <a:rPr lang="en-US" dirty="0"/>
              <a:t> = '-----BEGIN PGP MESSAGE ... END PGP MESSAGE-----'; </a:t>
            </a:r>
            <a:r>
              <a:rPr lang="en-US" dirty="0" err="1"/>
              <a:t>pgpMessage</a:t>
            </a:r>
            <a:r>
              <a:rPr lang="en-US" dirty="0"/>
              <a:t> = </a:t>
            </a:r>
            <a:r>
              <a:rPr lang="en-US" dirty="0" err="1"/>
              <a:t>openpgp.message.readArmored</a:t>
            </a:r>
            <a:r>
              <a:rPr lang="en-US" dirty="0"/>
              <a:t>(</a:t>
            </a:r>
            <a:r>
              <a:rPr lang="en-US" dirty="0" err="1"/>
              <a:t>pgpMessage</a:t>
            </a:r>
            <a:r>
              <a:rPr lang="en-US" dirty="0"/>
              <a:t>); </a:t>
            </a:r>
            <a:r>
              <a:rPr lang="en-US" dirty="0" err="1"/>
              <a:t>openpgp.decryptMessage</a:t>
            </a:r>
            <a:r>
              <a:rPr lang="en-US" dirty="0"/>
              <a:t>(</a:t>
            </a:r>
            <a:r>
              <a:rPr lang="en-US" dirty="0" err="1"/>
              <a:t>privateKey</a:t>
            </a:r>
            <a:r>
              <a:rPr lang="en-US" dirty="0"/>
              <a:t>, </a:t>
            </a:r>
            <a:r>
              <a:rPr lang="en-US" dirty="0" err="1"/>
              <a:t>pgpMessage</a:t>
            </a:r>
            <a:r>
              <a:rPr lang="en-US" dirty="0"/>
              <a:t>).then(function(</a:t>
            </a:r>
            <a:r>
              <a:rPr lang="en-US" b="1" dirty="0">
                <a:solidFill>
                  <a:srgbClr val="FF0000"/>
                </a:solidFill>
              </a:rPr>
              <a:t>plaintext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success </a:t>
            </a:r>
            <a:endParaRPr lang="en-US" dirty="0" smtClean="0"/>
          </a:p>
          <a:p>
            <a:r>
              <a:rPr lang="en-US" dirty="0" smtClean="0"/>
              <a:t>}).</a:t>
            </a:r>
            <a:r>
              <a:rPr lang="en-US" dirty="0"/>
              <a:t>catch(function(error)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failure 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 TIME!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1" y="2514600"/>
            <a:ext cx="7778462" cy="40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TIME!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51" y="2514600"/>
            <a:ext cx="8028121" cy="4199241"/>
          </a:xfrm>
        </p:spPr>
      </p:pic>
    </p:spTree>
    <p:extLst>
      <p:ext uri="{BB962C8B-B14F-4D97-AF65-F5344CB8AC3E}">
        <p14:creationId xmlns:p14="http://schemas.microsoft.com/office/powerpoint/2010/main" val="40766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256864"/>
            <a:ext cx="10058400" cy="40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045" y="2562385"/>
            <a:ext cx="5429868" cy="18236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4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714" y="2608881"/>
            <a:ext cx="9905998" cy="1905000"/>
          </a:xfrm>
        </p:spPr>
        <p:txBody>
          <a:bodyPr/>
          <a:lstStyle/>
          <a:p>
            <a:r>
              <a:rPr lang="en-US" dirty="0" smtClean="0"/>
              <a:t>There Are potential Dangers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Is still important!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97" y="2514600"/>
            <a:ext cx="8554429" cy="3836705"/>
          </a:xfrm>
        </p:spPr>
      </p:pic>
    </p:spTree>
    <p:extLst>
      <p:ext uri="{BB962C8B-B14F-4D97-AF65-F5344CB8AC3E}">
        <p14:creationId xmlns:p14="http://schemas.microsoft.com/office/powerpoint/2010/main" val="203641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Isn’t perfect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81" y="2514600"/>
            <a:ext cx="9785062" cy="3178982"/>
          </a:xfrm>
        </p:spPr>
      </p:pic>
    </p:spTree>
    <p:extLst>
      <p:ext uri="{BB962C8B-B14F-4D97-AF65-F5344CB8AC3E}">
        <p14:creationId xmlns:p14="http://schemas.microsoft.com/office/powerpoint/2010/main" val="3735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Browser Extension?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54" y="2514600"/>
            <a:ext cx="7641916" cy="4005173"/>
          </a:xfrm>
        </p:spPr>
      </p:pic>
    </p:spTree>
    <p:extLst>
      <p:ext uri="{BB962C8B-B14F-4D97-AF65-F5344CB8AC3E}">
        <p14:creationId xmlns:p14="http://schemas.microsoft.com/office/powerpoint/2010/main" val="16826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213" y="2701872"/>
            <a:ext cx="9905998" cy="1905000"/>
          </a:xfrm>
        </p:spPr>
        <p:txBody>
          <a:bodyPr/>
          <a:lstStyle/>
          <a:p>
            <a:r>
              <a:rPr lang="en-US" dirty="0" smtClean="0"/>
              <a:t>In the future 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Web </a:t>
            </a:r>
            <a:r>
              <a:rPr lang="en-US" dirty="0"/>
              <a:t>Cryptography </a:t>
            </a:r>
            <a:r>
              <a:rPr lang="en-US" dirty="0" smtClean="0"/>
              <a:t>API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" y="2514600"/>
            <a:ext cx="9521572" cy="3328261"/>
          </a:xfrm>
        </p:spPr>
      </p:pic>
    </p:spTree>
    <p:extLst>
      <p:ext uri="{BB962C8B-B14F-4D97-AF65-F5344CB8AC3E}">
        <p14:creationId xmlns:p14="http://schemas.microsoft.com/office/powerpoint/2010/main" val="4028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Cryptography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1" y="2514600"/>
            <a:ext cx="10058400" cy="36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607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Cryptography API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0" y="3318933"/>
            <a:ext cx="11483723" cy="1481347"/>
          </a:xfrm>
        </p:spPr>
      </p:pic>
    </p:spTree>
    <p:extLst>
      <p:ext uri="{BB962C8B-B14F-4D97-AF65-F5344CB8AC3E}">
        <p14:creationId xmlns:p14="http://schemas.microsoft.com/office/powerpoint/2010/main" val="1230991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Cryptography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OpenPGP.JS</a:t>
            </a:r>
            <a:r>
              <a:rPr lang="en-US" dirty="0" smtClean="0"/>
              <a:t> already depends upon native </a:t>
            </a:r>
            <a:r>
              <a:rPr lang="en-US" dirty="0" err="1" smtClean="0"/>
              <a:t>WebCrypto</a:t>
            </a:r>
            <a:r>
              <a:rPr lang="en-US" dirty="0" smtClean="0"/>
              <a:t> </a:t>
            </a:r>
            <a:r>
              <a:rPr lang="en-US" dirty="0" err="1" smtClean="0"/>
              <a:t>getRandomValues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OpenPGP.JS</a:t>
            </a:r>
            <a:r>
              <a:rPr lang="en-US" dirty="0" smtClean="0"/>
              <a:t> will use native </a:t>
            </a:r>
            <a:r>
              <a:rPr lang="en-US" dirty="0" err="1" smtClean="0"/>
              <a:t>WebCrypto</a:t>
            </a:r>
            <a:r>
              <a:rPr lang="en-US" dirty="0" smtClean="0"/>
              <a:t> when available</a:t>
            </a:r>
          </a:p>
        </p:txBody>
      </p:sp>
    </p:spTree>
    <p:extLst>
      <p:ext uri="{BB962C8B-B14F-4D97-AF65-F5344CB8AC3E}">
        <p14:creationId xmlns:p14="http://schemas.microsoft.com/office/powerpoint/2010/main" val="15584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Ashley Madison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-280" r="134" b="21210"/>
          <a:stretch/>
        </p:blipFill>
        <p:spPr>
          <a:xfrm>
            <a:off x="1065212" y="2514600"/>
            <a:ext cx="10058400" cy="38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Web Cryptography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via </a:t>
            </a:r>
            <a:r>
              <a:rPr lang="en-US" dirty="0" err="1" smtClean="0">
                <a:effectLst/>
              </a:rPr>
              <a:t>window</a:t>
            </a:r>
            <a:r>
              <a:rPr lang="en-US" dirty="0" err="1" smtClean="0"/>
              <a:t>.</a:t>
            </a:r>
            <a:r>
              <a:rPr lang="en-US" dirty="0" err="1" smtClean="0">
                <a:effectLst/>
              </a:rPr>
              <a:t>crypto</a:t>
            </a:r>
            <a:r>
              <a:rPr lang="en-US" dirty="0" err="1" smtClean="0"/>
              <a:t>.subtle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20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WebCrypto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generateKey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 err="1"/>
              <a:t>importKey</a:t>
            </a:r>
            <a:r>
              <a:rPr lang="en-US" dirty="0" smtClean="0"/>
              <a:t>()</a:t>
            </a:r>
          </a:p>
          <a:p>
            <a:r>
              <a:rPr lang="en-US" dirty="0" err="1"/>
              <a:t>exportKey</a:t>
            </a:r>
            <a:r>
              <a:rPr lang="en-US" dirty="0" smtClean="0"/>
              <a:t>()</a:t>
            </a:r>
          </a:p>
          <a:p>
            <a:r>
              <a:rPr lang="en-US" dirty="0"/>
              <a:t>encrypt</a:t>
            </a:r>
            <a:r>
              <a:rPr lang="en-US" dirty="0" smtClean="0"/>
              <a:t>()</a:t>
            </a:r>
          </a:p>
          <a:p>
            <a:r>
              <a:rPr lang="en-US" dirty="0"/>
              <a:t>decrypt</a:t>
            </a:r>
            <a:r>
              <a:rPr lang="en-US" dirty="0" smtClean="0"/>
              <a:t>()</a:t>
            </a:r>
          </a:p>
          <a:p>
            <a:r>
              <a:rPr lang="en-US" dirty="0" err="1"/>
              <a:t>wrapKey</a:t>
            </a:r>
            <a:r>
              <a:rPr lang="en-US" dirty="0" smtClean="0"/>
              <a:t>()</a:t>
            </a:r>
          </a:p>
          <a:p>
            <a:r>
              <a:rPr lang="en-US" dirty="0" err="1"/>
              <a:t>unwrapKey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319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WebCrypto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generateKey</a:t>
            </a:r>
            <a:r>
              <a:rPr lang="en-US" dirty="0" smtClean="0"/>
              <a:t>()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importKey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 err="1"/>
              <a:t>exportKey</a:t>
            </a:r>
            <a:r>
              <a:rPr lang="en-US" dirty="0" smtClean="0"/>
              <a:t>()</a:t>
            </a:r>
          </a:p>
          <a:p>
            <a:r>
              <a:rPr lang="en-US" dirty="0"/>
              <a:t>encrypt</a:t>
            </a:r>
            <a:r>
              <a:rPr lang="en-US" dirty="0" smtClean="0"/>
              <a:t>()</a:t>
            </a:r>
          </a:p>
          <a:p>
            <a:r>
              <a:rPr lang="en-US" dirty="0"/>
              <a:t>decrypt</a:t>
            </a:r>
            <a:r>
              <a:rPr lang="en-US" dirty="0" smtClean="0"/>
              <a:t>()</a:t>
            </a:r>
          </a:p>
          <a:p>
            <a:r>
              <a:rPr lang="en-US" dirty="0" err="1"/>
              <a:t>wrapKey</a:t>
            </a:r>
            <a:r>
              <a:rPr lang="en-US" dirty="0" smtClean="0"/>
              <a:t>()</a:t>
            </a:r>
          </a:p>
          <a:p>
            <a:r>
              <a:rPr lang="en-US" dirty="0" err="1"/>
              <a:t>unwrapKey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79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WebCrypto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generateKey</a:t>
            </a:r>
            <a:r>
              <a:rPr lang="en-US" dirty="0" smtClean="0"/>
              <a:t>()</a:t>
            </a:r>
          </a:p>
          <a:p>
            <a:r>
              <a:rPr lang="en-US" dirty="0" err="1"/>
              <a:t>importKey</a:t>
            </a:r>
            <a:r>
              <a:rPr lang="en-US" dirty="0" smtClean="0"/>
              <a:t>()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exportKey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encrypt</a:t>
            </a:r>
            <a:r>
              <a:rPr lang="en-US" dirty="0" smtClean="0"/>
              <a:t>()</a:t>
            </a:r>
          </a:p>
          <a:p>
            <a:r>
              <a:rPr lang="en-US" dirty="0"/>
              <a:t>decrypt</a:t>
            </a:r>
            <a:r>
              <a:rPr lang="en-US" dirty="0" smtClean="0"/>
              <a:t>()</a:t>
            </a:r>
          </a:p>
          <a:p>
            <a:r>
              <a:rPr lang="en-US" dirty="0" err="1"/>
              <a:t>wrapKey</a:t>
            </a:r>
            <a:r>
              <a:rPr lang="en-US" dirty="0" smtClean="0"/>
              <a:t>()</a:t>
            </a:r>
          </a:p>
          <a:p>
            <a:r>
              <a:rPr lang="en-US" dirty="0" err="1"/>
              <a:t>unwrapKey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17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WebCrypto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generateKey</a:t>
            </a:r>
            <a:r>
              <a:rPr lang="en-US" dirty="0" smtClean="0"/>
              <a:t>()</a:t>
            </a:r>
          </a:p>
          <a:p>
            <a:r>
              <a:rPr lang="en-US" dirty="0" err="1"/>
              <a:t>importKey</a:t>
            </a:r>
            <a:r>
              <a:rPr lang="en-US" dirty="0" smtClean="0"/>
              <a:t>()</a:t>
            </a:r>
          </a:p>
          <a:p>
            <a:r>
              <a:rPr lang="en-US" dirty="0" err="1"/>
              <a:t>exportKey</a:t>
            </a:r>
            <a:r>
              <a:rPr lang="en-US" dirty="0" smtClean="0"/>
              <a:t>()</a:t>
            </a:r>
          </a:p>
          <a:p>
            <a:r>
              <a:rPr lang="en-US" b="1" dirty="0">
                <a:solidFill>
                  <a:srgbClr val="FF0000"/>
                </a:solidFill>
              </a:rPr>
              <a:t>encrypt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decrypt</a:t>
            </a:r>
            <a:r>
              <a:rPr lang="en-US" dirty="0" smtClean="0"/>
              <a:t>()</a:t>
            </a:r>
          </a:p>
          <a:p>
            <a:r>
              <a:rPr lang="en-US" dirty="0" err="1"/>
              <a:t>wrapKey</a:t>
            </a:r>
            <a:r>
              <a:rPr lang="en-US" dirty="0" smtClean="0"/>
              <a:t>()</a:t>
            </a:r>
          </a:p>
          <a:p>
            <a:r>
              <a:rPr lang="en-US" dirty="0" err="1"/>
              <a:t>unwrapKey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454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WebCrypto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generateKey</a:t>
            </a:r>
            <a:r>
              <a:rPr lang="en-US" dirty="0" smtClean="0"/>
              <a:t>()</a:t>
            </a:r>
          </a:p>
          <a:p>
            <a:r>
              <a:rPr lang="en-US" dirty="0" err="1"/>
              <a:t>importKey</a:t>
            </a:r>
            <a:r>
              <a:rPr lang="en-US" dirty="0" smtClean="0"/>
              <a:t>()</a:t>
            </a:r>
          </a:p>
          <a:p>
            <a:r>
              <a:rPr lang="en-US" dirty="0" err="1"/>
              <a:t>exportKey</a:t>
            </a:r>
            <a:r>
              <a:rPr lang="en-US" dirty="0" smtClean="0"/>
              <a:t>()</a:t>
            </a:r>
          </a:p>
          <a:p>
            <a:r>
              <a:rPr lang="en-US" dirty="0"/>
              <a:t>encrypt</a:t>
            </a:r>
            <a:r>
              <a:rPr lang="en-US" dirty="0" smtClean="0"/>
              <a:t>()</a:t>
            </a:r>
          </a:p>
          <a:p>
            <a:r>
              <a:rPr lang="en-US" b="1" dirty="0">
                <a:solidFill>
                  <a:srgbClr val="FF0000"/>
                </a:solidFill>
              </a:rPr>
              <a:t>decrypt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 err="1"/>
              <a:t>wrapKey</a:t>
            </a:r>
            <a:r>
              <a:rPr lang="en-US" dirty="0" smtClean="0"/>
              <a:t>()</a:t>
            </a:r>
          </a:p>
          <a:p>
            <a:r>
              <a:rPr lang="en-US" dirty="0" err="1"/>
              <a:t>unwrapKey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33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WebCrypto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generateKey</a:t>
            </a:r>
            <a:r>
              <a:rPr lang="en-US" dirty="0" smtClean="0"/>
              <a:t>()</a:t>
            </a:r>
          </a:p>
          <a:p>
            <a:r>
              <a:rPr lang="en-US" dirty="0" err="1"/>
              <a:t>importKey</a:t>
            </a:r>
            <a:r>
              <a:rPr lang="en-US" dirty="0" smtClean="0"/>
              <a:t>()</a:t>
            </a:r>
          </a:p>
          <a:p>
            <a:r>
              <a:rPr lang="en-US" dirty="0" err="1"/>
              <a:t>exportKey</a:t>
            </a:r>
            <a:r>
              <a:rPr lang="en-US" dirty="0" smtClean="0"/>
              <a:t>()</a:t>
            </a:r>
          </a:p>
          <a:p>
            <a:r>
              <a:rPr lang="en-US" dirty="0"/>
              <a:t>encrypt</a:t>
            </a:r>
            <a:r>
              <a:rPr lang="en-US" dirty="0" smtClean="0"/>
              <a:t>()</a:t>
            </a:r>
          </a:p>
          <a:p>
            <a:r>
              <a:rPr lang="en-US" dirty="0"/>
              <a:t>decrypt</a:t>
            </a:r>
            <a:r>
              <a:rPr lang="en-US" dirty="0" smtClean="0"/>
              <a:t>()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wrapKey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 err="1"/>
              <a:t>unwrapKey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WebCrypto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generateKey</a:t>
            </a:r>
            <a:r>
              <a:rPr lang="en-US" dirty="0" smtClean="0"/>
              <a:t>()</a:t>
            </a:r>
          </a:p>
          <a:p>
            <a:r>
              <a:rPr lang="en-US" dirty="0" err="1"/>
              <a:t>importKey</a:t>
            </a:r>
            <a:r>
              <a:rPr lang="en-US" dirty="0" smtClean="0"/>
              <a:t>()</a:t>
            </a:r>
          </a:p>
          <a:p>
            <a:r>
              <a:rPr lang="en-US" dirty="0" err="1"/>
              <a:t>exportKey</a:t>
            </a:r>
            <a:r>
              <a:rPr lang="en-US" dirty="0" smtClean="0"/>
              <a:t>()</a:t>
            </a:r>
          </a:p>
          <a:p>
            <a:r>
              <a:rPr lang="en-US" dirty="0"/>
              <a:t>encrypt</a:t>
            </a:r>
            <a:r>
              <a:rPr lang="en-US" dirty="0" smtClean="0"/>
              <a:t>()</a:t>
            </a:r>
          </a:p>
          <a:p>
            <a:r>
              <a:rPr lang="en-US" dirty="0"/>
              <a:t>decrypt</a:t>
            </a:r>
            <a:r>
              <a:rPr lang="en-US" dirty="0" smtClean="0"/>
              <a:t>()</a:t>
            </a:r>
          </a:p>
          <a:p>
            <a:r>
              <a:rPr lang="en-US" dirty="0" err="1"/>
              <a:t>wrapKey</a:t>
            </a:r>
            <a:r>
              <a:rPr lang="en-US" dirty="0" smtClean="0"/>
              <a:t>()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unwrapKey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123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WebCrypto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generateKey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 err="1"/>
              <a:t>importKey</a:t>
            </a:r>
            <a:r>
              <a:rPr lang="en-US" dirty="0" smtClean="0"/>
              <a:t>()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exportKey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encrypt</a:t>
            </a:r>
            <a:r>
              <a:rPr lang="en-US" dirty="0" smtClean="0"/>
              <a:t>()</a:t>
            </a:r>
          </a:p>
          <a:p>
            <a:r>
              <a:rPr lang="en-US" dirty="0"/>
              <a:t>decrypt</a:t>
            </a:r>
            <a:r>
              <a:rPr lang="en-US" dirty="0" smtClean="0"/>
              <a:t>()</a:t>
            </a:r>
          </a:p>
          <a:p>
            <a:r>
              <a:rPr lang="en-US" dirty="0" err="1"/>
              <a:t>wrapKey</a:t>
            </a:r>
            <a:r>
              <a:rPr lang="en-US" dirty="0" smtClean="0"/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unwrapKey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71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5034" y="2502568"/>
            <a:ext cx="9905998" cy="19050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9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Evernote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47" y="2326342"/>
            <a:ext cx="7637930" cy="4062287"/>
          </a:xfrm>
        </p:spPr>
      </p:pic>
    </p:spTree>
    <p:extLst>
      <p:ext uri="{BB962C8B-B14F-4D97-AF65-F5344CB8AC3E}">
        <p14:creationId xmlns:p14="http://schemas.microsoft.com/office/powerpoint/2010/main" val="12669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660400"/>
            <a:ext cx="6337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6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708" y="2422358"/>
            <a:ext cx="9905998" cy="1905000"/>
          </a:xfrm>
        </p:spPr>
        <p:txBody>
          <a:bodyPr/>
          <a:lstStyle/>
          <a:p>
            <a:r>
              <a:rPr lang="en-US" dirty="0" smtClean="0"/>
              <a:t>WARNING: You might not want to encrypt </a:t>
            </a:r>
            <a:r>
              <a:rPr lang="en-US" u="sng" dirty="0" smtClean="0"/>
              <a:t>EVERYTHING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82549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64" y="293007"/>
            <a:ext cx="61087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526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2586" y="2577884"/>
            <a:ext cx="9905998" cy="1905000"/>
          </a:xfrm>
        </p:spPr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 Duty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77" y="2626660"/>
            <a:ext cx="8769069" cy="3634378"/>
          </a:xfrm>
        </p:spPr>
      </p:pic>
    </p:spTree>
    <p:extLst>
      <p:ext uri="{BB962C8B-B14F-4D97-AF65-F5344CB8AC3E}">
        <p14:creationId xmlns:p14="http://schemas.microsoft.com/office/powerpoint/2010/main" val="8564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7207</TotalTime>
  <Words>1191</Words>
  <Application>Microsoft Macintosh PowerPoint</Application>
  <PresentationFormat>Widescreen</PresentationFormat>
  <Paragraphs>328</Paragraphs>
  <Slides>83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Calibri</vt:lpstr>
      <vt:lpstr>Century Gothic</vt:lpstr>
      <vt:lpstr>Arial</vt:lpstr>
      <vt:lpstr>Mesh</vt:lpstr>
      <vt:lpstr>Keep Calm And Trust No One</vt:lpstr>
      <vt:lpstr>Who Is joe steinbring</vt:lpstr>
      <vt:lpstr>Links</vt:lpstr>
      <vt:lpstr>Security Is Hard</vt:lpstr>
      <vt:lpstr>Office of Personnel Management</vt:lpstr>
      <vt:lpstr>Sony</vt:lpstr>
      <vt:lpstr>Ashley Madison</vt:lpstr>
      <vt:lpstr>Evernote</vt:lpstr>
      <vt:lpstr>Pager Duty</vt:lpstr>
      <vt:lpstr>That Space Ship from Independence Day</vt:lpstr>
      <vt:lpstr>So, What can be done?</vt:lpstr>
      <vt:lpstr>Physical Security</vt:lpstr>
      <vt:lpstr>Network Security</vt:lpstr>
      <vt:lpstr>Reduce Attack Surface</vt:lpstr>
      <vt:lpstr>You must offer your users encryption!</vt:lpstr>
      <vt:lpstr>PowerPoint Presentation</vt:lpstr>
      <vt:lpstr>Let’s Encrypt</vt:lpstr>
      <vt:lpstr>PowerPoint Presentation</vt:lpstr>
      <vt:lpstr>PowerPoint Presentation</vt:lpstr>
      <vt:lpstr>PowerPoint Presentation</vt:lpstr>
      <vt:lpstr>… but there is something more that can be done …</vt:lpstr>
      <vt:lpstr>PowerPoint Presentation</vt:lpstr>
      <vt:lpstr>SSL Encryption</vt:lpstr>
      <vt:lpstr>“Trust No One”</vt:lpstr>
      <vt:lpstr>TNO</vt:lpstr>
      <vt:lpstr>symmetric cryptography</vt:lpstr>
      <vt:lpstr>asymmetric cryptography</vt:lpstr>
      <vt:lpstr>asymmetric cryptography</vt:lpstr>
      <vt:lpstr>OpenPGP.js</vt:lpstr>
      <vt:lpstr>OpenPGP.js</vt:lpstr>
      <vt:lpstr>OpenPGP.js Core Technologies</vt:lpstr>
      <vt:lpstr>OpenPGP.js Core methods</vt:lpstr>
      <vt:lpstr>OpenPGP.js Core methods</vt:lpstr>
      <vt:lpstr>OpenPGP.js Core methods</vt:lpstr>
      <vt:lpstr>Generate A Key pair</vt:lpstr>
      <vt:lpstr>Generate A Key pair</vt:lpstr>
      <vt:lpstr>Generate A Key pair</vt:lpstr>
      <vt:lpstr>Generate A Key pair</vt:lpstr>
      <vt:lpstr>Generate A Key pair</vt:lpstr>
      <vt:lpstr>Generate A Key pair</vt:lpstr>
      <vt:lpstr>Generate A Key pair</vt:lpstr>
      <vt:lpstr>Encrypt Message</vt:lpstr>
      <vt:lpstr>Encrypt Message</vt:lpstr>
      <vt:lpstr>Encrypt Message</vt:lpstr>
      <vt:lpstr>Encrypt Message</vt:lpstr>
      <vt:lpstr>Encrypt Message</vt:lpstr>
      <vt:lpstr>Encrypt Message</vt:lpstr>
      <vt:lpstr>Decrypt Message</vt:lpstr>
      <vt:lpstr>Decrypt Message</vt:lpstr>
      <vt:lpstr>Decrypt Message</vt:lpstr>
      <vt:lpstr>Decrypt Message</vt:lpstr>
      <vt:lpstr>Decrypt Message</vt:lpstr>
      <vt:lpstr>Decrypt Message</vt:lpstr>
      <vt:lpstr>Decrypt Message</vt:lpstr>
      <vt:lpstr>Decrypt Message</vt:lpstr>
      <vt:lpstr>Decrypt Message</vt:lpstr>
      <vt:lpstr>Decrypt Message</vt:lpstr>
      <vt:lpstr>Live DEMO TIME!</vt:lpstr>
      <vt:lpstr>Live DEMO TIME!</vt:lpstr>
      <vt:lpstr>DEMO TIME!</vt:lpstr>
      <vt:lpstr>There Are potential Dangers</vt:lpstr>
      <vt:lpstr>SSL Is still important!</vt:lpstr>
      <vt:lpstr>SSL Isn’t perfect</vt:lpstr>
      <vt:lpstr>Signed Browser Extension?</vt:lpstr>
      <vt:lpstr>In the future …</vt:lpstr>
      <vt:lpstr>W3c Web Cryptography API</vt:lpstr>
      <vt:lpstr>W3c Web Cryptography API</vt:lpstr>
      <vt:lpstr>W3c Web Cryptography API</vt:lpstr>
      <vt:lpstr>W3c Web Cryptography API</vt:lpstr>
      <vt:lpstr>W3c Web Cryptography API</vt:lpstr>
      <vt:lpstr>WebCrypto Methods</vt:lpstr>
      <vt:lpstr>WebCrypto Methods</vt:lpstr>
      <vt:lpstr>WebCrypto Methods</vt:lpstr>
      <vt:lpstr>WebCrypto Methods</vt:lpstr>
      <vt:lpstr>WebCrypto Methods</vt:lpstr>
      <vt:lpstr>WebCrypto Methods</vt:lpstr>
      <vt:lpstr>WebCrypto Methods</vt:lpstr>
      <vt:lpstr>WebCrypto Methods</vt:lpstr>
      <vt:lpstr>Demo Time!</vt:lpstr>
      <vt:lpstr>PowerPoint Presentation</vt:lpstr>
      <vt:lpstr>WARNING: You might not want to encrypt EVERYTHING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Keep Calm And Trust No One</dc:title>
  <dc:creator>Joe Steinbring</dc:creator>
  <cp:lastModifiedBy>Joe Steinbring</cp:lastModifiedBy>
  <cp:revision>50</cp:revision>
  <dcterms:created xsi:type="dcterms:W3CDTF">2015-09-20T03:18:41Z</dcterms:created>
  <dcterms:modified xsi:type="dcterms:W3CDTF">2015-10-27T02:20:14Z</dcterms:modified>
</cp:coreProperties>
</file>